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307" r:id="rId9"/>
    <p:sldId id="308" r:id="rId10"/>
    <p:sldId id="309" r:id="rId11"/>
    <p:sldId id="310" r:id="rId12"/>
    <p:sldId id="31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35D79F-EB70-4A26-B4C5-3C6FDD815BB3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81A967-753F-4546-B94A-302C53202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0EC66-D462-474D-923E-668932C0193D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89AE2-FD83-42AE-8458-692A4BA44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BC564-8DD6-4CF0-9AC5-91F565DBF597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525D2-9320-475D-B454-EEDBF14CB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CE6B-75A3-4B42-A01E-8D1B3776ABE0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C1403-0054-483E-9FB4-DA3F89B47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50896B-C351-42FA-9092-A521291E9A67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0BFDFF-7DA5-4D2E-AF47-DB1849E44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A6E92-01E7-43C2-8E96-479292AC88F8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9038E-B847-453C-9975-06B8FA7F0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FF6652-9C5B-402E-B388-532A9E182785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45D0E0-1F8C-47D3-9CD4-0FC6427C8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59A24-E933-4FB8-8798-C798E0277A0D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A3043-B5F0-4DA3-B3EF-510AC8517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390BD6-C7FA-4634-BA71-65AB0DA96BB1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23A1FF-378F-45A4-A059-B8E2881BB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0D5E02-90A6-4435-BCB2-89C596301201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904874-DFB0-47A1-B8ED-42F5E71D5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DE6C17-5549-4B3D-873E-6AC5E9BEE499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5E86EA-6789-4748-9467-561000ACD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352C79B-AB6C-499E-BDB1-A3B40CD49A49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66BCE84-9279-43A0-B3C9-3805426BD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9" r:id="rId7"/>
    <p:sldLayoutId id="2147483700" r:id="rId8"/>
    <p:sldLayoutId id="2147483701" r:id="rId9"/>
    <p:sldLayoutId id="2147483692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file:///G:\..\..\&#1055;&#1088;&#1077;&#1079;&#1077;&#1085;&#1090;&#1072;&#1094;&#1080;&#1080;\fizika\schools.perm.ru\&#1041;&#1080;&#1086;&#1075;&#1088;&#1072;&#1092;&#1080;&#1103;%20&#1050;&#1091;&#1083;&#1086;&#1085;&#1072;.doc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400" dirty="0" err="1" smtClean="0">
                <a:solidFill>
                  <a:schemeClr val="tx2">
                    <a:satMod val="130000"/>
                  </a:schemeClr>
                </a:solidFill>
              </a:rPr>
              <a:t>Электричество</a:t>
            </a:r>
            <a:r>
              <a:rPr lang="uk-UA" sz="54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uk-UA" sz="54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uk-UA" sz="5400" dirty="0" smtClean="0">
                <a:solidFill>
                  <a:schemeClr val="tx2">
                    <a:satMod val="130000"/>
                  </a:schemeClr>
                </a:solidFill>
              </a:rPr>
              <a:t> в </a:t>
            </a:r>
            <a:r>
              <a:rPr lang="uk-UA" sz="5400" dirty="0" err="1" smtClean="0">
                <a:solidFill>
                  <a:schemeClr val="tx2">
                    <a:satMod val="130000"/>
                  </a:schemeClr>
                </a:solidFill>
              </a:rPr>
              <a:t>нашей</a:t>
            </a:r>
            <a:r>
              <a:rPr lang="uk-UA" sz="54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uk-UA" sz="5400" dirty="0" err="1" smtClean="0">
                <a:solidFill>
                  <a:schemeClr val="tx2">
                    <a:satMod val="130000"/>
                  </a:schemeClr>
                </a:solidFill>
              </a:rPr>
              <a:t>жизни</a:t>
            </a:r>
            <a:endParaRPr lang="ru-RU" sz="54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3314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500438"/>
            <a:ext cx="39957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844675"/>
            <a:ext cx="41767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435608" y="1447800"/>
            <a:ext cx="7498080" cy="4800600"/>
          </a:xfrm>
          <a:blipFill rotWithShape="1">
            <a:blip r:embed="rId2"/>
            <a:stretch>
              <a:fillRect t="-3304"/>
            </a:stretch>
          </a:blipFill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435608" y="1447800"/>
            <a:ext cx="7498080" cy="4800600"/>
          </a:xfrm>
          <a:blipFill rotWithShape="1">
            <a:blip r:embed="rId2"/>
            <a:stretch>
              <a:fillRect t="-2541" r="-2358"/>
            </a:stretch>
          </a:blipFill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Закон Ома для участка цепи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435608" y="1447800"/>
            <a:ext cx="7498080" cy="4800600"/>
          </a:xfrm>
          <a:blipFill rotWithShape="1">
            <a:blip r:embed="rId2"/>
            <a:stretch>
              <a:fillRect t="-1779" r="-325"/>
            </a:stretch>
          </a:blipFill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Электрическое поле</a:t>
            </a:r>
          </a:p>
        </p:txBody>
      </p:sp>
      <p:sp>
        <p:nvSpPr>
          <p:cNvPr id="14338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smtClean="0"/>
              <a:t>Электрическое поле</a:t>
            </a:r>
            <a:r>
              <a:rPr lang="ru-RU" i="1" smtClean="0"/>
              <a:t> – </a:t>
            </a:r>
            <a:r>
              <a:rPr lang="ru-RU" smtClean="0"/>
              <a:t>это вид материи, окружающей электрические заряды, и проявляющейся в действии на эти заряды.</a:t>
            </a:r>
          </a:p>
          <a:p>
            <a:r>
              <a:rPr lang="ru-RU" smtClean="0"/>
              <a:t>Поле, созданное </a:t>
            </a:r>
            <a:r>
              <a:rPr lang="ru-RU" i="1" smtClean="0"/>
              <a:t>покоящимися</a:t>
            </a:r>
            <a:r>
              <a:rPr lang="ru-RU" smtClean="0"/>
              <a:t> электрическими зарядами называется </a:t>
            </a:r>
            <a:r>
              <a:rPr lang="ru-RU" b="1" i="1" smtClean="0"/>
              <a:t>электростатическим</a:t>
            </a:r>
            <a:r>
              <a:rPr lang="ru-RU" i="1" smtClean="0"/>
              <a:t>.</a:t>
            </a:r>
          </a:p>
          <a:p>
            <a:pPr>
              <a:buFont typeface="Wingdings 2" pitchFamily="18" charset="2"/>
              <a:buNone/>
            </a:pPr>
            <a:endParaRPr lang="ru-RU" i="1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>
                    <a:satMod val="130000"/>
                  </a:schemeClr>
                </a:solidFill>
              </a:rPr>
              <a:t>Графическое изображение электрических полей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Картина силового поля для системы из двух разноименных зарядов: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Электрическое поле между двумя параллельными разноименно заряженными пластинами: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5363" name="Picture 4" descr="электрическое поле двух разноименных заряд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1628775"/>
            <a:ext cx="2978150" cy="1993900"/>
          </a:xfrm>
        </p:spPr>
      </p:pic>
      <p:pic>
        <p:nvPicPr>
          <p:cNvPr id="15364" name="Picture 6" descr="однородное пол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833813"/>
            <a:ext cx="3097213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3300"/>
                </a:solidFill>
                <a:latin typeface="Bradley Hand ITC" pitchFamily="66" charset="0"/>
              </a:rPr>
              <a:t>Электрический заряд</a:t>
            </a:r>
            <a:r>
              <a:rPr lang="ru-RU" sz="4400" b="1" dirty="0">
                <a:solidFill>
                  <a:srgbClr val="663300"/>
                </a:solidFill>
                <a:latin typeface="Arial Narrow" pitchFamily="34" charset="0"/>
              </a:rPr>
              <a:t>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Clr>
                <a:srgbClr val="FF0066"/>
              </a:buClr>
              <a:buFontTx/>
              <a:buChar char="o"/>
              <a:defRPr/>
            </a:pPr>
            <a:r>
              <a:rPr lang="ru-RU" i="1" u="sng" dirty="0">
                <a:solidFill>
                  <a:srgbClr val="FF5050"/>
                </a:solidFill>
              </a:rPr>
              <a:t>Электрический </a:t>
            </a:r>
            <a:r>
              <a:rPr lang="ru-RU" i="1" dirty="0">
                <a:solidFill>
                  <a:srgbClr val="FF5050"/>
                </a:solidFill>
              </a:rPr>
              <a:t>заряд-</a:t>
            </a:r>
            <a:r>
              <a:rPr lang="ru-RU" dirty="0">
                <a:solidFill>
                  <a:srgbClr val="FF5050"/>
                </a:solidFill>
              </a:rPr>
              <a:t> физическая величина, определяющая силу электромагнитного взаимодействия</a:t>
            </a: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Clr>
                <a:srgbClr val="FF0066"/>
              </a:buClr>
              <a:buFontTx/>
              <a:buChar char="o"/>
              <a:defRPr/>
            </a:pPr>
            <a:r>
              <a:rPr lang="ru-RU" dirty="0">
                <a:solidFill>
                  <a:srgbClr val="996600"/>
                </a:solidFill>
              </a:rPr>
              <a:t>Существуют два вида электрических зарядов- </a:t>
            </a:r>
            <a:r>
              <a:rPr lang="ru-RU" i="1" u="sng" dirty="0">
                <a:solidFill>
                  <a:srgbClr val="996600"/>
                </a:solidFill>
              </a:rPr>
              <a:t>положительные</a:t>
            </a:r>
            <a:r>
              <a:rPr lang="ru-RU" dirty="0">
                <a:solidFill>
                  <a:srgbClr val="996600"/>
                </a:solidFill>
              </a:rPr>
              <a:t> и </a:t>
            </a:r>
            <a:r>
              <a:rPr lang="ru-RU" i="1" u="sng" dirty="0">
                <a:solidFill>
                  <a:srgbClr val="996600"/>
                </a:solidFill>
              </a:rPr>
              <a:t>отрицательные.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Clr>
                <a:srgbClr val="FF0066"/>
              </a:buClr>
              <a:buFontTx/>
              <a:buChar char="o"/>
              <a:defRPr/>
            </a:pPr>
            <a:r>
              <a:rPr lang="ru-RU" dirty="0">
                <a:solidFill>
                  <a:srgbClr val="996600"/>
                </a:solidFill>
              </a:rPr>
              <a:t>Единица измерения- Кулон(Кл)</a:t>
            </a:r>
          </a:p>
          <a:p>
            <a:pPr marL="365760" indent="-283464" fontAlgn="auto">
              <a:spcAft>
                <a:spcPts val="0"/>
              </a:spcAft>
              <a:buClr>
                <a:srgbClr val="FF0066"/>
              </a:buClr>
              <a:buFontTx/>
              <a:buChar char="o"/>
              <a:defRPr/>
            </a:pPr>
            <a:r>
              <a:rPr lang="ru-RU" dirty="0">
                <a:solidFill>
                  <a:srgbClr val="996600"/>
                </a:solidFill>
              </a:rPr>
              <a:t>Обозначение-</a:t>
            </a:r>
            <a:r>
              <a:rPr lang="en-US" dirty="0">
                <a:solidFill>
                  <a:srgbClr val="996600"/>
                </a:solidFill>
              </a:rPr>
              <a:t> </a:t>
            </a:r>
            <a:r>
              <a:rPr lang="en-US" b="1" dirty="0" smtClean="0">
                <a:solidFill>
                  <a:srgbClr val="996600"/>
                </a:solidFill>
              </a:rPr>
              <a:t>q</a:t>
            </a:r>
            <a:endParaRPr lang="ru-RU" b="1" dirty="0">
              <a:solidFill>
                <a:srgbClr val="996600"/>
              </a:solidFill>
            </a:endParaRPr>
          </a:p>
          <a:p>
            <a:pPr marL="365760" indent="-283464" fontAlgn="auto">
              <a:spcAft>
                <a:spcPts val="0"/>
              </a:spcAft>
              <a:buClr>
                <a:srgbClr val="FF0066"/>
              </a:buClr>
              <a:buFontTx/>
              <a:buNone/>
              <a:defRPr/>
            </a:pPr>
            <a:r>
              <a:rPr lang="ru-RU" dirty="0">
                <a:solidFill>
                  <a:srgbClr val="003300"/>
                </a:solidFill>
              </a:rPr>
              <a:t>    Элементарный эл</a:t>
            </a:r>
            <a:r>
              <a:rPr lang="en-US" dirty="0">
                <a:solidFill>
                  <a:srgbClr val="003300"/>
                </a:solidFill>
              </a:rPr>
              <a:t>e</a:t>
            </a:r>
            <a:r>
              <a:rPr lang="ru-RU" dirty="0" err="1">
                <a:solidFill>
                  <a:srgbClr val="003300"/>
                </a:solidFill>
              </a:rPr>
              <a:t>ктрический</a:t>
            </a:r>
            <a:r>
              <a:rPr lang="ru-RU" dirty="0">
                <a:solidFill>
                  <a:srgbClr val="003300"/>
                </a:solidFill>
              </a:rPr>
              <a:t> заряд </a:t>
            </a:r>
            <a:br>
              <a:rPr lang="ru-RU" dirty="0">
                <a:solidFill>
                  <a:srgbClr val="003300"/>
                </a:solidFill>
              </a:rPr>
            </a:br>
            <a:endParaRPr lang="ru-RU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705350"/>
            <a:ext cx="28495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FF3300"/>
                </a:solidFill>
                <a:latin typeface="Bodoni MT Condensed" pitchFamily="18" charset="0"/>
              </a:rPr>
              <a:t>Закон сохранения заряда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0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66"/>
              </a:buClr>
              <a:buFont typeface="Wingdings" pitchFamily="2" charset="2"/>
              <a:buChar char="q"/>
            </a:pPr>
            <a:r>
              <a:rPr lang="ru-RU" i="1" u="sng" smtClean="0">
                <a:solidFill>
                  <a:srgbClr val="000066"/>
                </a:solidFill>
              </a:rPr>
              <a:t>Электрически изолированная система тел-</a:t>
            </a:r>
            <a:r>
              <a:rPr lang="ru-RU" smtClean="0">
                <a:solidFill>
                  <a:srgbClr val="000066"/>
                </a:solidFill>
              </a:rPr>
              <a:t> система тел, через границу которой не проникают заряды</a:t>
            </a:r>
            <a:endParaRPr lang="ru-RU" smtClean="0">
              <a:solidFill>
                <a:srgbClr val="9966FF"/>
              </a:solidFill>
            </a:endParaRPr>
          </a:p>
          <a:p>
            <a:pPr>
              <a:buClr>
                <a:srgbClr val="FF0066"/>
              </a:buClr>
              <a:buFont typeface="Wingdings" pitchFamily="2" charset="2"/>
              <a:buChar char="q"/>
            </a:pPr>
            <a:r>
              <a:rPr lang="ru-RU" i="1" u="sng" smtClean="0">
                <a:solidFill>
                  <a:srgbClr val="0000FF"/>
                </a:solidFill>
              </a:rPr>
              <a:t>Алгебраическая сумма зарядов электрически изолированной системы тел  постоянна.</a:t>
            </a:r>
            <a:endParaRPr lang="ru-RU" smtClean="0"/>
          </a:p>
        </p:txBody>
      </p:sp>
      <p:pic>
        <p:nvPicPr>
          <p:cNvPr id="6" name="Picture 7" descr="модель Бор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5232400"/>
            <a:ext cx="187325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8788" y="4360863"/>
            <a:ext cx="7164387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549275"/>
            <a:ext cx="7602537" cy="5699125"/>
          </a:xfrm>
        </p:spPr>
        <p:txBody>
          <a:bodyPr>
            <a:normAutofit fontScale="8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800" i="1" dirty="0">
                <a:solidFill>
                  <a:srgbClr val="FF0000"/>
                </a:solidFill>
                <a:latin typeface="Brush Script MT" pitchFamily="66" charset="0"/>
              </a:rPr>
              <a:t>Электризация</a:t>
            </a:r>
            <a:r>
              <a:rPr lang="ru-RU" sz="3600" dirty="0">
                <a:latin typeface="Brush Script MT" pitchFamily="66" charset="0"/>
              </a:rPr>
              <a:t>- </a:t>
            </a:r>
            <a:r>
              <a:rPr lang="ru-RU" sz="3500" dirty="0">
                <a:latin typeface="Brush Script MT" pitchFamily="66" charset="0"/>
              </a:rPr>
              <a:t>процесс получения электрически заряженных тел из </a:t>
            </a:r>
            <a:r>
              <a:rPr lang="ru-RU" sz="3500" dirty="0" err="1">
                <a:latin typeface="Brush Script MT" pitchFamily="66" charset="0"/>
              </a:rPr>
              <a:t>электронейтральных</a:t>
            </a:r>
            <a:r>
              <a:rPr lang="ru-RU" sz="3500" dirty="0" smtClean="0">
                <a:latin typeface="Brush Script MT" pitchFamily="66" charset="0"/>
              </a:rPr>
              <a:t>.</a:t>
            </a:r>
          </a:p>
          <a:p>
            <a:pPr marL="365760" indent="-283464" fontAlgn="auto">
              <a:spcAft>
                <a:spcPts val="0"/>
              </a:spcAft>
              <a:buClr>
                <a:srgbClr val="6600CC"/>
              </a:buClr>
              <a:buFont typeface="Wingdings" pitchFamily="2" charset="2"/>
              <a:buChar char="§"/>
              <a:defRPr/>
            </a:pPr>
            <a:r>
              <a:rPr lang="ru-RU" sz="3500" dirty="0">
                <a:solidFill>
                  <a:srgbClr val="6600CC"/>
                </a:solidFill>
              </a:rPr>
              <a:t>Электризация </a:t>
            </a:r>
            <a:r>
              <a:rPr lang="ru-RU" sz="3500" b="1" u="sng" dirty="0">
                <a:solidFill>
                  <a:srgbClr val="FF0000"/>
                </a:solidFill>
              </a:rPr>
              <a:t>трением:</a:t>
            </a:r>
            <a:r>
              <a:rPr lang="ru-RU" sz="3500" i="1" dirty="0">
                <a:solidFill>
                  <a:srgbClr val="FF0000"/>
                </a:solidFill>
              </a:rPr>
              <a:t/>
            </a:r>
            <a:br>
              <a:rPr lang="ru-RU" sz="3500" i="1" dirty="0">
                <a:solidFill>
                  <a:srgbClr val="FF0000"/>
                </a:solidFill>
              </a:rPr>
            </a:br>
            <a:r>
              <a:rPr lang="ru-RU" sz="3500" dirty="0">
                <a:solidFill>
                  <a:srgbClr val="6600CC"/>
                </a:solidFill>
              </a:rPr>
              <a:t>а) участвуют два тела;</a:t>
            </a:r>
            <a:br>
              <a:rPr lang="ru-RU" sz="3500" dirty="0">
                <a:solidFill>
                  <a:srgbClr val="6600CC"/>
                </a:solidFill>
              </a:rPr>
            </a:br>
            <a:r>
              <a:rPr lang="ru-RU" sz="3500" dirty="0">
                <a:solidFill>
                  <a:srgbClr val="6600CC"/>
                </a:solidFill>
              </a:rPr>
              <a:t>б) оба заряжаются: одно- положительно,</a:t>
            </a:r>
            <a:br>
              <a:rPr lang="ru-RU" sz="3500" dirty="0">
                <a:solidFill>
                  <a:srgbClr val="6600CC"/>
                </a:solidFill>
              </a:rPr>
            </a:br>
            <a:r>
              <a:rPr lang="ru-RU" sz="3500" dirty="0">
                <a:solidFill>
                  <a:srgbClr val="6600CC"/>
                </a:solidFill>
              </a:rPr>
              <a:t> другое- отрицательно.</a:t>
            </a:r>
            <a:br>
              <a:rPr lang="ru-RU" sz="3500" dirty="0">
                <a:solidFill>
                  <a:srgbClr val="6600CC"/>
                </a:solidFill>
              </a:rPr>
            </a:br>
            <a:r>
              <a:rPr lang="ru-RU" sz="3500" dirty="0">
                <a:solidFill>
                  <a:srgbClr val="6600CC"/>
                </a:solidFill>
              </a:rPr>
              <a:t>в) заряды </a:t>
            </a:r>
            <a:r>
              <a:rPr lang="ru-RU" sz="3500" dirty="0" smtClean="0">
                <a:solidFill>
                  <a:srgbClr val="6600CC"/>
                </a:solidFill>
              </a:rPr>
              <a:t>двух тел </a:t>
            </a:r>
            <a:r>
              <a:rPr lang="ru-RU" sz="3500" dirty="0">
                <a:solidFill>
                  <a:srgbClr val="6600CC"/>
                </a:solidFill>
              </a:rPr>
              <a:t>одинаковы по величине.</a:t>
            </a:r>
          </a:p>
          <a:p>
            <a:pPr marL="365760" indent="-283464" fontAlgn="auto">
              <a:spcAft>
                <a:spcPts val="0"/>
              </a:spcAft>
              <a:buClr>
                <a:srgbClr val="6600CC"/>
              </a:buClr>
              <a:buFont typeface="Wingdings" pitchFamily="2" charset="2"/>
              <a:buChar char="§"/>
              <a:defRPr/>
            </a:pPr>
            <a:r>
              <a:rPr lang="ru-RU" sz="3500" dirty="0">
                <a:solidFill>
                  <a:srgbClr val="6600CC"/>
                </a:solidFill>
              </a:rPr>
              <a:t>Электризация</a:t>
            </a:r>
            <a:br>
              <a:rPr lang="ru-RU" sz="3500" dirty="0">
                <a:solidFill>
                  <a:srgbClr val="6600CC"/>
                </a:solidFill>
              </a:rPr>
            </a:br>
            <a:r>
              <a:rPr lang="ru-RU" sz="3500" dirty="0">
                <a:solidFill>
                  <a:srgbClr val="6600CC"/>
                </a:solidFill>
              </a:rPr>
              <a:t> </a:t>
            </a:r>
            <a:r>
              <a:rPr lang="ru-RU" sz="3500" b="1" u="sng" dirty="0">
                <a:solidFill>
                  <a:srgbClr val="FF0000"/>
                </a:solidFill>
              </a:rPr>
              <a:t>соприкосновением </a:t>
            </a:r>
            <a:br>
              <a:rPr lang="ru-RU" sz="3500" b="1" u="sng" dirty="0">
                <a:solidFill>
                  <a:srgbClr val="FF0000"/>
                </a:solidFill>
              </a:rPr>
            </a:br>
            <a:r>
              <a:rPr lang="ru-RU" sz="3500" b="1" u="sng" dirty="0">
                <a:solidFill>
                  <a:srgbClr val="FF0000"/>
                </a:solidFill>
              </a:rPr>
              <a:t>с заряженным телом.</a:t>
            </a:r>
          </a:p>
          <a:p>
            <a:pPr marL="365760" indent="-283464" fontAlgn="auto">
              <a:spcAft>
                <a:spcPts val="0"/>
              </a:spcAft>
              <a:buClr>
                <a:srgbClr val="6600CC"/>
              </a:buClr>
              <a:buFont typeface="Wingdings" pitchFamily="2" charset="2"/>
              <a:buChar char="§"/>
              <a:defRPr/>
            </a:pPr>
            <a:r>
              <a:rPr lang="ru-RU" sz="3500" dirty="0">
                <a:solidFill>
                  <a:srgbClr val="6600CC"/>
                </a:solidFill>
              </a:rPr>
              <a:t>Электризация </a:t>
            </a:r>
            <a:r>
              <a:rPr lang="ru-RU" sz="3500" b="1" u="sng" dirty="0">
                <a:solidFill>
                  <a:srgbClr val="FF0000"/>
                </a:solidFill>
              </a:rPr>
              <a:t>через влияние</a:t>
            </a:r>
            <a:br>
              <a:rPr lang="ru-RU" sz="3500" b="1" u="sng" dirty="0">
                <a:solidFill>
                  <a:srgbClr val="FF0000"/>
                </a:solidFill>
              </a:rPr>
            </a:br>
            <a:r>
              <a:rPr lang="ru-RU" sz="3500" dirty="0">
                <a:solidFill>
                  <a:srgbClr val="6600CC"/>
                </a:solidFill>
              </a:rPr>
              <a:t>( электростатическая индукция).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" name="Picture 6" descr="электриз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6388" y="1484313"/>
            <a:ext cx="215741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картинки для презентации 0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3573463"/>
            <a:ext cx="3348037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  <a:latin typeface="Bodoni MT Condensed" pitchFamily="18" charset="0"/>
              </a:rPr>
              <a:t>Закон   </a:t>
            </a:r>
            <a:r>
              <a:rPr lang="ru-RU" sz="5400" i="1" dirty="0">
                <a:solidFill>
                  <a:srgbClr val="FF0000"/>
                </a:solidFill>
                <a:latin typeface="Bodoni MT Condensed" pitchFamily="18" charset="0"/>
                <a:hlinkClick r:id="rId2" action="ppaction://hlinkfile"/>
              </a:rPr>
              <a:t>Кулона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blipFill rotWithShape="1"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4" name="Picture 4" descr="Кул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52400"/>
            <a:ext cx="2249488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картинки для презентации 00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1"/>
              </a:clrFrom>
              <a:clrTo>
                <a:srgbClr val="FFFF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2470150"/>
            <a:ext cx="26860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Электрический ток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Электрический </a:t>
            </a:r>
            <a:r>
              <a:rPr lang="ru-RU" dirty="0" smtClean="0"/>
              <a:t>ток – это 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упорядоченное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движение свободных электрических зарядов под действием электрического поля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132138" y="4868863"/>
            <a:ext cx="3527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132138" y="5734050"/>
            <a:ext cx="360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4356100" y="4868863"/>
            <a:ext cx="360363" cy="8651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3635375" y="501332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3492500" y="544512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5364163" y="501332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6156325" y="501332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5003800" y="5300663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5795963" y="5373688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3995738" y="5373688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3708400" y="55895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>
            <a:off x="3851275" y="51577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4211638" y="55165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>
            <a:off x="5219700" y="54451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>
            <a:off x="5580063" y="51577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>
            <a:off x="6011863" y="55165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6372225" y="515778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34"/>
          <p:cNvSpPr>
            <a:spLocks noChangeShapeType="1"/>
          </p:cNvSpPr>
          <p:nvPr/>
        </p:nvSpPr>
        <p:spPr bwMode="auto">
          <a:xfrm>
            <a:off x="7235825" y="50847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1" name="Line 35"/>
          <p:cNvSpPr>
            <a:spLocks noChangeShapeType="1"/>
          </p:cNvSpPr>
          <p:nvPr/>
        </p:nvSpPr>
        <p:spPr bwMode="auto">
          <a:xfrm>
            <a:off x="6948488" y="53736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2195513" y="53006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Line 37"/>
          <p:cNvSpPr>
            <a:spLocks noChangeShapeType="1"/>
          </p:cNvSpPr>
          <p:nvPr/>
        </p:nvSpPr>
        <p:spPr bwMode="auto">
          <a:xfrm>
            <a:off x="3563938" y="5589588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3708400" y="5157788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Line 41"/>
          <p:cNvSpPr>
            <a:spLocks noChangeShapeType="1"/>
          </p:cNvSpPr>
          <p:nvPr/>
        </p:nvSpPr>
        <p:spPr bwMode="auto">
          <a:xfrm>
            <a:off x="4067175" y="54451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Line 43"/>
          <p:cNvSpPr>
            <a:spLocks noChangeShapeType="1"/>
          </p:cNvSpPr>
          <p:nvPr/>
        </p:nvSpPr>
        <p:spPr bwMode="auto">
          <a:xfrm>
            <a:off x="5076825" y="544512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Line 44"/>
          <p:cNvSpPr>
            <a:spLocks noChangeShapeType="1"/>
          </p:cNvSpPr>
          <p:nvPr/>
        </p:nvSpPr>
        <p:spPr bwMode="auto">
          <a:xfrm>
            <a:off x="5435600" y="51577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Line 45"/>
          <p:cNvSpPr>
            <a:spLocks noChangeShapeType="1"/>
          </p:cNvSpPr>
          <p:nvPr/>
        </p:nvSpPr>
        <p:spPr bwMode="auto">
          <a:xfrm>
            <a:off x="5867400" y="55165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46"/>
          <p:cNvSpPr>
            <a:spLocks noChangeShapeType="1"/>
          </p:cNvSpPr>
          <p:nvPr/>
        </p:nvSpPr>
        <p:spPr bwMode="auto">
          <a:xfrm>
            <a:off x="6227763" y="51577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435608" y="1447800"/>
            <a:ext cx="7498080" cy="4800600"/>
          </a:xfrm>
          <a:blipFill rotWithShape="1">
            <a:blip r:embed="rId2"/>
            <a:stretch>
              <a:fillRect t="-2541"/>
            </a:stretch>
          </a:blipFill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1400</TotalTime>
  <Words>159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30" baseType="lpstr">
      <vt:lpstr>Corbel</vt:lpstr>
      <vt:lpstr>Arial</vt:lpstr>
      <vt:lpstr>Wingdings 2</vt:lpstr>
      <vt:lpstr>Verdana</vt:lpstr>
      <vt:lpstr>Calibri</vt:lpstr>
      <vt:lpstr>Gill Sans MT</vt:lpstr>
      <vt:lpstr>Bradley Hand ITC</vt:lpstr>
      <vt:lpstr>Arial Narrow</vt:lpstr>
      <vt:lpstr>Bodoni MT Condensed</vt:lpstr>
      <vt:lpstr>Wingdings</vt:lpstr>
      <vt:lpstr>Brush Script MT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Электричество  в нашей жизни</vt:lpstr>
      <vt:lpstr>Электрическое поле</vt:lpstr>
      <vt:lpstr>Графическое изображение электрических полей </vt:lpstr>
      <vt:lpstr>Электрический заряд.</vt:lpstr>
      <vt:lpstr>Закон сохранения заряда</vt:lpstr>
      <vt:lpstr>Слайд 6</vt:lpstr>
      <vt:lpstr>Закон   Кулона</vt:lpstr>
      <vt:lpstr>Электрический ток</vt:lpstr>
      <vt:lpstr>Слайд 9</vt:lpstr>
      <vt:lpstr>Слайд 10</vt:lpstr>
      <vt:lpstr>Слайд 11</vt:lpstr>
      <vt:lpstr>Закон Ома для участка цепи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Электричество  в нашей жизни</dc:title>
  <dc:creator>3Q</dc:creator>
  <cp:lastModifiedBy>adminzloy</cp:lastModifiedBy>
  <cp:revision>59</cp:revision>
  <dcterms:created xsi:type="dcterms:W3CDTF">2015-11-21T14:26:12Z</dcterms:created>
  <dcterms:modified xsi:type="dcterms:W3CDTF">2016-02-11T11:59:36Z</dcterms:modified>
</cp:coreProperties>
</file>